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7" r:id="rId1"/>
  </p:sldMasterIdLst>
  <p:notesMasterIdLst>
    <p:notesMasterId r:id="rId3"/>
  </p:notesMasterIdLst>
  <p:handoutMasterIdLst>
    <p:handoutMasterId r:id="rId4"/>
  </p:handoutMasterIdLst>
  <p:sldIdLst>
    <p:sldId id="291" r:id="rId2"/>
  </p:sldIdLst>
  <p:sldSz cx="9144000" cy="6858000" type="screen4x3"/>
  <p:notesSz cx="6735763" cy="9866313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Montserrat" panose="02000505000000020004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63B"/>
    <a:srgbClr val="F5F4EE"/>
    <a:srgbClr val="3D3E44"/>
    <a:srgbClr val="2D2D2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96" d="100"/>
          <a:sy n="96" d="100"/>
        </p:scale>
        <p:origin x="1570" y="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61FBD992-336D-4681-AB4B-7DC5161F8B54}" type="datetimeFigureOut">
              <a:rPr lang="fr-FR" altLang="fr-FR" smtClean="0"/>
              <a:t>19/08/2019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r>
              <a:rPr lang="fr-FR" altLang="fr-FR"/>
              <a:t>ADRESSE INTERNET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1B1D0DF7-329F-48C2-85AB-6BA0A21E7E45}" type="slidenum">
              <a:rPr lang="fr-FR" altLang="fr-FR" smtClean="0"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346853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45D0D8BF-E393-4655-9747-501AB98FB82B}" type="datetimeFigureOut">
              <a:rPr lang="fr-FR" altLang="fr-FR" smtClean="0"/>
              <a:t>19/08/2019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fr-FR" alt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r>
              <a:rPr lang="fr-FR" altLang="fr-FR"/>
              <a:t>ADRESSE INTERNET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17B91E94-B0E7-4018-A911-6313A927FCA8}" type="slidenum">
              <a:rPr lang="fr-FR" altLang="fr-FR" smtClean="0"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38582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980947"/>
            <a:ext cx="7772400" cy="1793839"/>
          </a:xfrm>
        </p:spPr>
        <p:txBody>
          <a:bodyPr numCol="1" anchor="b">
            <a:normAutofit/>
          </a:bodyPr>
          <a:lstStyle>
            <a:lvl1pPr algn="ctr">
              <a:defRPr sz="5000"/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43000" y="3860171"/>
            <a:ext cx="6858000" cy="1243998"/>
          </a:xfrm>
        </p:spPr>
        <p:txBody>
          <a:bodyPr numCol="1">
            <a:normAutofit/>
          </a:bodyPr>
          <a:lstStyle>
            <a:lvl1pPr marL="0" indent="0" algn="ctr">
              <a:buNone/>
              <a:defRPr sz="2500" cap="all" baseline="0">
                <a:solidFill>
                  <a:srgbClr val="2D2D2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altLang="fr-FR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0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287599"/>
            <a:ext cx="7886700" cy="995915"/>
          </a:xfrm>
        </p:spPr>
        <p:txBody>
          <a:bodyPr numCol="1"/>
          <a:lstStyle/>
          <a:p>
            <a:r>
              <a:rPr lang="fr-FR" altLang="fr-FR"/>
              <a:t>Modifiez le style du titre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2425292"/>
            <a:ext cx="7886700" cy="3596147"/>
          </a:xfrm>
        </p:spPr>
        <p:txBody>
          <a:bodyPr numCol="1"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6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2227193"/>
            <a:ext cx="7886700" cy="1948458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65531"/>
            <a:ext cx="7886700" cy="646104"/>
          </a:xfrm>
        </p:spPr>
        <p:txBody>
          <a:bodyPr numCol="1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0670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39847"/>
            <a:ext cx="7886700" cy="995915"/>
          </a:xfrm>
        </p:spPr>
        <p:txBody>
          <a:bodyPr numCol="1"/>
          <a:lstStyle/>
          <a:p>
            <a:r>
              <a:rPr lang="fr-FR" altLang="fr-FR"/>
              <a:t>Modifiez le style du titre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77540"/>
            <a:ext cx="3886200" cy="3596147"/>
          </a:xfrm>
        </p:spPr>
        <p:txBody>
          <a:bodyPr numCol="1"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77540"/>
            <a:ext cx="3886200" cy="3596147"/>
          </a:xfrm>
        </p:spPr>
        <p:txBody>
          <a:bodyPr numCol="1"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7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9841" y="1261475"/>
            <a:ext cx="7886700" cy="995915"/>
          </a:xfrm>
        </p:spPr>
        <p:txBody>
          <a:bodyPr numCol="1"/>
          <a:lstStyle/>
          <a:p>
            <a:r>
              <a:rPr lang="fr-FR" alt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60437"/>
            <a:ext cx="3868340" cy="823912"/>
          </a:xfrm>
        </p:spPr>
        <p:txBody>
          <a:bodyPr numCol="1" anchor="b"/>
          <a:lstStyle>
            <a:lvl1pPr marL="0" indent="0">
              <a:buNone/>
              <a:defRPr sz="24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289802"/>
            <a:ext cx="3868340" cy="2768285"/>
          </a:xfrm>
        </p:spPr>
        <p:txBody>
          <a:bodyPr numCol="1"/>
          <a:lstStyle>
            <a:lvl1pPr>
              <a:defRPr sz="2600"/>
            </a:lvl1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60437"/>
            <a:ext cx="3887391" cy="823912"/>
          </a:xfrm>
        </p:spPr>
        <p:txBody>
          <a:bodyPr numCol="1" anchor="b"/>
          <a:lstStyle>
            <a:lvl1pPr marL="0" indent="0"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289802"/>
            <a:ext cx="3887391" cy="2768285"/>
          </a:xfrm>
        </p:spPr>
        <p:txBody>
          <a:bodyPr numCol="1"/>
          <a:lstStyle>
            <a:lvl1pPr>
              <a:defRPr sz="2600"/>
            </a:lvl1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7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2946580"/>
            <a:ext cx="7886700" cy="995915"/>
          </a:xfrm>
        </p:spPr>
        <p:txBody>
          <a:bodyPr numCol="1"/>
          <a:lstStyle>
            <a:lvl1pPr algn="ctr">
              <a:defRPr cap="all" baseline="0">
                <a:solidFill>
                  <a:srgbClr val="D0363B"/>
                </a:solidFill>
              </a:defRPr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6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87391" y="1235623"/>
            <a:ext cx="4629150" cy="476399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numCol="1" anchor="b">
            <a:normAutofit/>
          </a:bodyPr>
          <a:lstStyle>
            <a:lvl1pPr>
              <a:defRPr sz="2400"/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388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numCol="1" anchor="b">
            <a:normAutofit/>
          </a:bodyPr>
          <a:lstStyle>
            <a:lvl1pPr>
              <a:defRPr sz="2400"/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64163"/>
            <a:ext cx="4629150" cy="4727518"/>
          </a:xfrm>
        </p:spPr>
        <p:txBody>
          <a:bodyPr numCol="1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altLang="fr-FR" dirty="0"/>
              <a:t>Cliquez sur l'icône pour ajouter une image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2129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7426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0432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 cap="all" baseline="0">
                <a:solidFill>
                  <a:srgbClr val="2D2D2D"/>
                </a:solidFill>
                <a:latin typeface="Montserrat" panose="02000505000000020004" pitchFamily="2" charset="0"/>
              </a:defRPr>
            </a:lvl1pPr>
          </a:lstStyle>
          <a:p>
            <a:endParaRPr lang="fr-FR" alt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89025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 cap="all" baseline="0">
                <a:solidFill>
                  <a:srgbClr val="2D2D2D"/>
                </a:solidFill>
              </a:defRPr>
            </a:lvl1pPr>
          </a:lstStyle>
          <a:p>
            <a:fld id="{0EFA83DE-E935-4543-957F-BCE2E348F165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1313723"/>
            <a:ext cx="7886700" cy="995915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51416"/>
            <a:ext cx="7886700" cy="359614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7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rgbClr val="D0363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 alt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D7DF4503-5260-4DF6-91A6-AEC9A57CB0A5}"/>
              </a:ext>
            </a:extLst>
          </p:cNvPr>
          <p:cNvSpPr/>
          <p:nvPr/>
        </p:nvSpPr>
        <p:spPr>
          <a:xfrm>
            <a:off x="8159931" y="6222914"/>
            <a:ext cx="653143" cy="14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>
              <a:latin typeface="Century Gothic" panose="020B0502020202020204" pitchFamily="34" charset="0"/>
            </a:endParaRPr>
          </a:p>
        </p:txBody>
      </p:sp>
      <p:sp>
        <p:nvSpPr>
          <p:cNvPr id="53" name="Triangle rectangle 52">
            <a:extLst>
              <a:ext uri="{FF2B5EF4-FFF2-40B4-BE49-F238E27FC236}">
                <a16:creationId xmlns:a16="http://schemas.microsoft.com/office/drawing/2014/main" id="{999EF177-2EDD-47E4-A3E8-0E1AC2F887E8}"/>
              </a:ext>
            </a:extLst>
          </p:cNvPr>
          <p:cNvSpPr/>
          <p:nvPr/>
        </p:nvSpPr>
        <p:spPr>
          <a:xfrm rot="10800000">
            <a:off x="8456631" y="6366154"/>
            <a:ext cx="281287" cy="201146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>
              <a:latin typeface="Century Gothic" panose="020B050202020202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0C19008-7AA4-4623-8D02-0E973CE8FD4D}"/>
              </a:ext>
            </a:extLst>
          </p:cNvPr>
          <p:cNvSpPr txBox="1"/>
          <p:nvPr/>
        </p:nvSpPr>
        <p:spPr>
          <a:xfrm>
            <a:off x="1950581" y="675896"/>
            <a:ext cx="6728396" cy="1077218"/>
          </a:xfrm>
          <a:prstGeom prst="rect">
            <a:avLst/>
          </a:prstGeom>
          <a:noFill/>
          <a:ln w="6350">
            <a:noFill/>
          </a:ln>
        </p:spPr>
        <p:txBody>
          <a:bodyPr wrap="square" numCol="1" rtlCol="0">
            <a:spAutoFit/>
          </a:bodyPr>
          <a:lstStyle/>
          <a:p>
            <a:pPr algn="r"/>
            <a:r>
              <a:rPr lang="fr-FR" altLang="fr-FR" sz="3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POST-PERMIS</a:t>
            </a:r>
            <a:br>
              <a:rPr lang="fr-FR" altLang="fr-FR" sz="3200" u="sng" dirty="0">
                <a:latin typeface="Century Gothic" panose="020B0502020202020204" pitchFamily="34" charset="0"/>
              </a:rPr>
            </a:br>
            <a:r>
              <a:rPr lang="fr-FR" altLang="fr-FR" sz="3200" u="sng" dirty="0">
                <a:latin typeface="Century Gothic" panose="020B0502020202020204" pitchFamily="34" charset="0"/>
              </a:rPr>
              <a:t>CONDUCTEURS NOVICES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AF24B1F-5400-46B5-830C-5C7CEB5830BF}"/>
              </a:ext>
            </a:extLst>
          </p:cNvPr>
          <p:cNvSpPr txBox="1"/>
          <p:nvPr/>
        </p:nvSpPr>
        <p:spPr>
          <a:xfrm>
            <a:off x="6945515" y="6567301"/>
            <a:ext cx="2116341" cy="2308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altLang="fr-FR" sz="900" dirty="0">
                <a:latin typeface="Century Gothic" panose="020B0502020202020204" pitchFamily="34" charset="0"/>
              </a:rPr>
              <a:t>CRITÈRE 1.5 DU LABEL DE L’ETAT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30AC5D0-033D-48E7-B6EC-8FBEE1469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912" y="4991952"/>
            <a:ext cx="856175" cy="8554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9C0998F-8FA3-4496-8A53-DE7215AB3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3" y="675896"/>
            <a:ext cx="2325853" cy="15505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137BA44-02FC-4DA0-A09B-E90091822F9C}"/>
              </a:ext>
            </a:extLst>
          </p:cNvPr>
          <p:cNvSpPr/>
          <p:nvPr/>
        </p:nvSpPr>
        <p:spPr>
          <a:xfrm>
            <a:off x="465023" y="2362090"/>
            <a:ext cx="8213954" cy="1786958"/>
          </a:xfrm>
          <a:prstGeom prst="rect">
            <a:avLst/>
          </a:prstGeom>
          <a:solidFill>
            <a:srgbClr val="3D3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 dirty="0">
              <a:latin typeface="Century Gothic" panose="020B0502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0DD2B59-C0B2-4618-8085-8D0D9B70B862}"/>
              </a:ext>
            </a:extLst>
          </p:cNvPr>
          <p:cNvSpPr txBox="1"/>
          <p:nvPr/>
        </p:nvSpPr>
        <p:spPr>
          <a:xfrm>
            <a:off x="-1323615" y="4216078"/>
            <a:ext cx="5331572" cy="2616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Tx/>
              <a:buChar char="-"/>
            </a:pPr>
            <a:endParaRPr lang="fr-FR" altLang="fr-FR" sz="1100" dirty="0">
              <a:solidFill>
                <a:srgbClr val="3D3E44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Losange 11">
            <a:extLst>
              <a:ext uri="{FF2B5EF4-FFF2-40B4-BE49-F238E27FC236}">
                <a16:creationId xmlns:a16="http://schemas.microsoft.com/office/drawing/2014/main" id="{CC1B67EB-293A-487A-AF39-583CFFD90F2D}"/>
              </a:ext>
            </a:extLst>
          </p:cNvPr>
          <p:cNvSpPr/>
          <p:nvPr/>
        </p:nvSpPr>
        <p:spPr>
          <a:xfrm>
            <a:off x="5690927" y="1831225"/>
            <a:ext cx="3122147" cy="2848687"/>
          </a:xfrm>
          <a:prstGeom prst="diamond">
            <a:avLst/>
          </a:prstGeom>
          <a:solidFill>
            <a:srgbClr val="F5F4EE"/>
          </a:solidFill>
          <a:ln>
            <a:solidFill>
              <a:srgbClr val="3D3E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 dirty="0">
              <a:latin typeface="Century Gothic" panose="020B0502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CA71E60-6914-4FF7-BA1E-B858CC9887EC}"/>
              </a:ext>
            </a:extLst>
          </p:cNvPr>
          <p:cNvSpPr txBox="1"/>
          <p:nvPr/>
        </p:nvSpPr>
        <p:spPr>
          <a:xfrm>
            <a:off x="6351293" y="2371644"/>
            <a:ext cx="1842924" cy="3385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fr-FR" altLang="fr-FR" sz="16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L’AVANTAGE?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2BE09E6-BC58-426C-A67B-0964C6385A2E}"/>
              </a:ext>
            </a:extLst>
          </p:cNvPr>
          <p:cNvSpPr txBox="1"/>
          <p:nvPr/>
        </p:nvSpPr>
        <p:spPr>
          <a:xfrm>
            <a:off x="5939106" y="2683684"/>
            <a:ext cx="2676404" cy="110799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fr-FR" sz="12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La réduction de la période probatoire</a:t>
            </a:r>
            <a:r>
              <a:rPr lang="fr-FR" sz="1200" dirty="0">
                <a:solidFill>
                  <a:srgbClr val="3D3E44"/>
                </a:solidFill>
                <a:latin typeface="Century Gothic" panose="020B0502020202020204" pitchFamily="34" charset="0"/>
              </a:rPr>
              <a:t> :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3D3E44"/>
                </a:solidFill>
                <a:latin typeface="Century Gothic" panose="020B0502020202020204" pitchFamily="34" charset="0"/>
              </a:rPr>
              <a:t>Tous vos points en 2 ans au lieu de 3 après une formation traditionnelle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3D3E44"/>
                </a:solidFill>
                <a:latin typeface="Century Gothic" panose="020B0502020202020204" pitchFamily="34" charset="0"/>
              </a:rPr>
              <a:t>12 points en 1 an et demi au lieu de 2 en AAC</a:t>
            </a:r>
            <a:endParaRPr lang="fr-FR" altLang="fr-FR" sz="1050" dirty="0">
              <a:solidFill>
                <a:srgbClr val="3D3E44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F5BFAF-FBAA-44B5-8E09-DFE6F0D8AF47}"/>
              </a:ext>
            </a:extLst>
          </p:cNvPr>
          <p:cNvSpPr/>
          <p:nvPr/>
        </p:nvSpPr>
        <p:spPr>
          <a:xfrm>
            <a:off x="534303" y="2429120"/>
            <a:ext cx="3473653" cy="327184"/>
          </a:xfrm>
          <a:prstGeom prst="rect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fr-FR" altLang="fr-FR" sz="16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LE PROGRAMME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047E88-FCA5-4CE7-9B4D-29BC69BAE5F0}"/>
              </a:ext>
            </a:extLst>
          </p:cNvPr>
          <p:cNvSpPr/>
          <p:nvPr/>
        </p:nvSpPr>
        <p:spPr>
          <a:xfrm>
            <a:off x="465023" y="4625082"/>
            <a:ext cx="5097325" cy="1673230"/>
          </a:xfrm>
          <a:prstGeom prst="rect">
            <a:avLst/>
          </a:prstGeom>
          <a:solidFill>
            <a:srgbClr val="F5F4EE"/>
          </a:solidFill>
          <a:ln w="3175">
            <a:solidFill>
              <a:srgbClr val="3D3E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285750" indent="-285750">
              <a:buFontTx/>
              <a:buChar char="-"/>
            </a:pPr>
            <a:r>
              <a:rPr lang="fr-FR" alt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Avoir </a:t>
            </a:r>
            <a:r>
              <a:rPr lang="fr-FR" altLang="fr-FR" sz="10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obtenu le permis AUTO</a:t>
            </a:r>
            <a:r>
              <a:rPr lang="fr-FR" alt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 ou </a:t>
            </a:r>
            <a:r>
              <a:rPr lang="fr-FR" altLang="fr-FR" sz="10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MOTO </a:t>
            </a:r>
            <a:r>
              <a:rPr lang="fr-FR" alt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depuis</a:t>
            </a:r>
            <a:r>
              <a:rPr lang="fr-FR" altLang="fr-FR" sz="10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 6 à 12 mois</a:t>
            </a:r>
          </a:p>
          <a:p>
            <a:pPr marL="285750" indent="-285750">
              <a:buFontTx/>
              <a:buChar char="-"/>
            </a:pPr>
            <a: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le conducteur ne doit avoir commis aucune infraction donnant lieu à retrait de points</a:t>
            </a:r>
            <a:endParaRPr lang="fr-FR" altLang="fr-FR" sz="1000" dirty="0">
              <a:solidFill>
                <a:srgbClr val="3D3E44"/>
              </a:solidFill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attestation de suivi de cette </a:t>
            </a:r>
            <a:r>
              <a:rPr lang="fr-FR" sz="10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formation complémentaire</a:t>
            </a:r>
          </a:p>
          <a:p>
            <a:pPr marL="285750" indent="-285750">
              <a:buFontTx/>
              <a:buChar char="-"/>
            </a:pPr>
            <a: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Cette f</a:t>
            </a:r>
            <a:r>
              <a:rPr lang="fr-FR" sz="10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ormation </a:t>
            </a:r>
            <a: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 est dispensée par un enseignant de la conduite et de la sécurité routière titulaire d’une autorisation d’enseigner</a:t>
            </a:r>
          </a:p>
          <a:p>
            <a:pPr marL="285750" indent="-285750">
              <a:buFontTx/>
              <a:buChar char="-"/>
            </a:pPr>
            <a:r>
              <a:rPr lang="fr-FR" alt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Durée de la formation: 7 heures</a:t>
            </a:r>
          </a:p>
          <a:p>
            <a:pPr marL="285750" indent="-285750">
              <a:buFontTx/>
              <a:buChar char="-"/>
            </a:pPr>
            <a:r>
              <a:rPr lang="fr-FR" alt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Effectif de la formation: 6 à 12 personnes</a:t>
            </a:r>
            <a:endParaRPr lang="fr-FR" altLang="fr-FR" sz="1100" dirty="0">
              <a:solidFill>
                <a:srgbClr val="3D3E44"/>
              </a:solidFill>
              <a:latin typeface="Century Gothic" panose="020B0502020202020204" pitchFamily="34" charset="0"/>
            </a:endParaRPr>
          </a:p>
          <a:p>
            <a:pPr fontAlgn="base"/>
            <a:endParaRPr lang="fr-FR" altLang="fr-FR" sz="1000" dirty="0">
              <a:solidFill>
                <a:srgbClr val="3D3E44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7805CC-9552-4904-BAD4-739B9DBD8980}"/>
              </a:ext>
            </a:extLst>
          </p:cNvPr>
          <p:cNvSpPr/>
          <p:nvPr/>
        </p:nvSpPr>
        <p:spPr>
          <a:xfrm>
            <a:off x="465024" y="4300036"/>
            <a:ext cx="5097325" cy="334098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fr-FR" altLang="fr-FR" sz="900" b="1" dirty="0">
                <a:latin typeface="Century Gothic" panose="020B0502020202020204" pitchFamily="34" charset="0"/>
              </a:rPr>
              <a:t>LES CONDITIONS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4B4FD98-88E9-4434-BE8A-0D480B4F9B03}"/>
              </a:ext>
            </a:extLst>
          </p:cNvPr>
          <p:cNvSpPr txBox="1"/>
          <p:nvPr/>
        </p:nvSpPr>
        <p:spPr>
          <a:xfrm>
            <a:off x="589298" y="2838124"/>
            <a:ext cx="5331572" cy="116955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La matinée: Questionnaire d’autoévaluation et perception des risques. </a:t>
            </a:r>
            <a:r>
              <a:rPr lang="fr-FR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L’objectif de la matinée vise à améliorer la compréhension et la gestion des situations de conduite complexes.</a:t>
            </a:r>
          </a:p>
          <a:p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L’après-midi: la mobilité sous divers aspects. </a:t>
            </a:r>
            <a:r>
              <a:rPr lang="fr-FR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 but de cette session : rendre tout déplacement plus sûr et plus citoyen par des choix de mobilité responsables.</a:t>
            </a:r>
            <a:endParaRPr lang="fr-FR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La formation fini par un bilan au cours duquel l’élève s’engage oralement à adopter une conduite responsable.</a:t>
            </a:r>
            <a:endParaRPr lang="fr-FR" altLang="fr-FR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6F34D58-9D7B-4C2D-8D3D-A2A053EC6386}"/>
              </a:ext>
            </a:extLst>
          </p:cNvPr>
          <p:cNvSpPr txBox="1"/>
          <p:nvPr/>
        </p:nvSpPr>
        <p:spPr>
          <a:xfrm>
            <a:off x="589298" y="6567301"/>
            <a:ext cx="21884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Source: www.securite-routiere.gouv.fr</a:t>
            </a:r>
          </a:p>
        </p:txBody>
      </p:sp>
    </p:spTree>
    <p:extLst>
      <p:ext uri="{BB962C8B-B14F-4D97-AF65-F5344CB8AC3E}">
        <p14:creationId xmlns:p14="http://schemas.microsoft.com/office/powerpoint/2010/main" val="1678493149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</TotalTime>
  <Words>89</Words>
  <Application>Microsoft Office PowerPoint</Application>
  <PresentationFormat>Affichage à l'écran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Century Gothic</vt:lpstr>
      <vt:lpstr>Calibri</vt:lpstr>
      <vt:lpstr>Montserrat</vt:lpstr>
      <vt:lpstr>Arial</vt:lpstr>
      <vt:lpstr>Conception personnalisée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Elisabeth</dc:creator>
  <cp:lastModifiedBy>Alexis LE GALLEU</cp:lastModifiedBy>
  <cp:revision>181</cp:revision>
  <cp:lastPrinted>2018-06-11T14:13:36Z</cp:lastPrinted>
  <dcterms:created xsi:type="dcterms:W3CDTF">2016-11-16T10:38:42Z</dcterms:created>
  <dcterms:modified xsi:type="dcterms:W3CDTF">2019-08-19T08:19:19Z</dcterms:modified>
</cp:coreProperties>
</file>